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53" r:id="rId9"/>
    <p:sldId id="308" r:id="rId10"/>
    <p:sldId id="334" r:id="rId11"/>
    <p:sldId id="325" r:id="rId12"/>
    <p:sldId id="294" r:id="rId13"/>
    <p:sldId id="295" r:id="rId14"/>
    <p:sldId id="327" r:id="rId15"/>
    <p:sldId id="328" r:id="rId16"/>
    <p:sldId id="291" r:id="rId17"/>
    <p:sldId id="350" r:id="rId18"/>
    <p:sldId id="351" r:id="rId19"/>
    <p:sldId id="333" r:id="rId20"/>
    <p:sldId id="319" r:id="rId21"/>
    <p:sldId id="352" r:id="rId22"/>
    <p:sldId id="329" r:id="rId23"/>
    <p:sldId id="321" r:id="rId24"/>
    <p:sldId id="336" r:id="rId25"/>
    <p:sldId id="337" r:id="rId26"/>
    <p:sldId id="348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D0"/>
    <a:srgbClr val="D800CA"/>
    <a:srgbClr val="00D700"/>
    <a:srgbClr val="E1DD00"/>
    <a:srgbClr val="00D9CD"/>
    <a:srgbClr val="E3C2D1"/>
    <a:srgbClr val="DBDBEC"/>
    <a:srgbClr val="F00000"/>
    <a:srgbClr val="D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200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layout>
                <c:manualLayout>
                  <c:x val="-4.202866348183535E-2"/>
                  <c:y val="0.1676272414301558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383,220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96078871340051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708,172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5.7686261810153483E-3"/>
                  <c:y val="-0.1344652565833908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2700,00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020305072486035E-3"/>
                  <c:y val="2.8008331224631507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51,809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264407973582132E-2"/>
                  <c:y val="6.554711278868624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607,364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377059759317518"/>
                  <c:y val="5.162591247688756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35,000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8319855713431369E-2"/>
                  <c:y val="6.793575921357963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191.72</c:v>
                </c:pt>
                <c:pt idx="1">
                  <c:v>540.20399999999995</c:v>
                </c:pt>
                <c:pt idx="2">
                  <c:v>0</c:v>
                </c:pt>
                <c:pt idx="3">
                  <c:v>2700</c:v>
                </c:pt>
                <c:pt idx="4">
                  <c:v>45.008000000000003</c:v>
                </c:pt>
                <c:pt idx="5">
                  <c:v>452.46600000000001</c:v>
                </c:pt>
                <c:pt idx="6">
                  <c:v>15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6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44541052927713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10424476875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4061014497207E-2"/>
                  <c:y val="-6.70510474180633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110,746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268296582847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032488115977545E-2"/>
                  <c:y val="9.5787210597233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8736163179169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032488115977656E-2"/>
                  <c:y val="6.70510474180632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024366086983242E-2"/>
                  <c:y val="5.268296582847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7805.6660000000002</c:v>
                </c:pt>
                <c:pt idx="1">
                  <c:v>117.84</c:v>
                </c:pt>
                <c:pt idx="2">
                  <c:v>326.62799999999999</c:v>
                </c:pt>
                <c:pt idx="3">
                  <c:v>1406.0640000000001</c:v>
                </c:pt>
                <c:pt idx="4">
                  <c:v>400</c:v>
                </c:pt>
                <c:pt idx="5">
                  <c:v>20</c:v>
                </c:pt>
                <c:pt idx="6">
                  <c:v>276.87900000000002</c:v>
                </c:pt>
                <c:pt idx="7">
                  <c:v>35</c:v>
                </c:pt>
                <c:pt idx="8">
                  <c:v>540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44541052927713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10152536243018E-2"/>
                  <c:y val="-0.15804889748543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4061014497207E-2"/>
                  <c:y val="-6.70510474180633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110,746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030457608729167E-2"/>
                  <c:y val="-5.268296582847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032488115977545E-2"/>
                  <c:y val="9.5787210597233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8736163179169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032488115977656E-2"/>
                  <c:y val="6.70510474180632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4056854202960898E-2"/>
                  <c:y val="5.268258871347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6791.34</c:v>
                </c:pt>
                <c:pt idx="1">
                  <c:v>117.84</c:v>
                </c:pt>
                <c:pt idx="2">
                  <c:v>326.62799999999999</c:v>
                </c:pt>
                <c:pt idx="3">
                  <c:v>1368.2180000000001</c:v>
                </c:pt>
                <c:pt idx="4">
                  <c:v>200</c:v>
                </c:pt>
                <c:pt idx="5">
                  <c:v>20</c:v>
                </c:pt>
                <c:pt idx="6">
                  <c:v>276.87900000000002</c:v>
                </c:pt>
                <c:pt idx="7">
                  <c:v>35</c:v>
                </c:pt>
                <c:pt idx="8">
                  <c:v>231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0582752041983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44541052927713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060915217458105E-3"/>
                  <c:y val="-0.143680815895849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4061014497207E-2"/>
                  <c:y val="-6.70510474180633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110,746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022335579734642E-2"/>
                  <c:y val="-4.7893605298616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056617822605997E-2"/>
                  <c:y val="9.5787210597233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8736163179169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032488115977656E-2"/>
                  <c:y val="6.70510474180632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8155.0860000000002</c:v>
                </c:pt>
                <c:pt idx="1">
                  <c:v>117.84</c:v>
                </c:pt>
                <c:pt idx="2">
                  <c:v>213.62799999999999</c:v>
                </c:pt>
                <c:pt idx="3">
                  <c:v>1315.5360000000001</c:v>
                </c:pt>
                <c:pt idx="4">
                  <c:v>644.86699999999996</c:v>
                </c:pt>
                <c:pt idx="5">
                  <c:v>30</c:v>
                </c:pt>
                <c:pt idx="6">
                  <c:v>276.87900000000002</c:v>
                </c:pt>
                <c:pt idx="7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32211202502839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dLbls>
            <c:dLbl>
              <c:idx val="0"/>
              <c:layout>
                <c:manualLayout>
                  <c:x val="-2.4016244057988828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406,213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036549130474863E-2"/>
                  <c:y val="0.2394680264930830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751,744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1200,000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24342685328217E-2"/>
                  <c:y val="-0.1360898680135203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53,363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394E-2"/>
                  <c:y val="-8.7712424166886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616,474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172210179956364"/>
                  <c:y val="-4.894952730520030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35,000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192.55099999999999</c:v>
                </c:pt>
                <c:pt idx="1">
                  <c:v>557.49</c:v>
                </c:pt>
                <c:pt idx="2">
                  <c:v>0</c:v>
                </c:pt>
                <c:pt idx="3">
                  <c:v>2700</c:v>
                </c:pt>
                <c:pt idx="4">
                  <c:v>46.628</c:v>
                </c:pt>
                <c:pt idx="5">
                  <c:v>461.51499999999999</c:v>
                </c:pt>
                <c:pt idx="6">
                  <c:v>15.6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023002172335467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г.</c:v>
                </c:pt>
              </c:strCache>
            </c:strRef>
          </c:tx>
          <c:dLbls>
            <c:dLbl>
              <c:idx val="0"/>
              <c:layout>
                <c:manualLayout>
                  <c:x val="-9.0060915217458112E-2"/>
                  <c:y val="8.10405055452875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426,524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054823695712291E-2"/>
                  <c:y val="0.263414452027389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785,891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0.11684375494921367"/>
                  <c:y val="-0.105729093404220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358168241353793E-3"/>
                  <c:y val="-0.1456689661882460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55,498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5198854973561E-2"/>
                  <c:y val="-3.98188188682703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620,173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061408275637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35,000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199.291</c:v>
                </c:pt>
                <c:pt idx="1">
                  <c:v>578.67399999999998</c:v>
                </c:pt>
                <c:pt idx="2">
                  <c:v>0</c:v>
                </c:pt>
                <c:pt idx="3">
                  <c:v>2700</c:v>
                </c:pt>
                <c:pt idx="4">
                  <c:v>48.4</c:v>
                </c:pt>
                <c:pt idx="5">
                  <c:v>470.74599999999998</c:v>
                </c:pt>
                <c:pt idx="6">
                  <c:v>15.6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0.1651114415183183"/>
                  <c:y val="-7.663014559278905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494703898148323E-2"/>
                  <c:y val="6.70510474180631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823790264438702"/>
                  <c:y val="-0.1583901865625628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533387543228056"/>
                  <c:y val="3.316236196176736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21.33</c:v>
                </c:pt>
                <c:pt idx="1">
                  <c:v>133.46799999999999</c:v>
                </c:pt>
                <c:pt idx="2">
                  <c:v>6146.8130000000001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0.33848487315386494</c:v>
                </c:pt>
                <c:pt idx="1">
                  <c:v>2.1179980801734666</c:v>
                </c:pt>
                <c:pt idx="2">
                  <c:v>97.543517046672662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softEdge rad="12700"/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2.2229922970715649E-2"/>
                  <c:y val="-0.12567589635085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5030941013868675E-2"/>
                  <c:y val="2.63855641462150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5811998622374971E-2"/>
                  <c:y val="-5.361712842788991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771341310675E-3"/>
                  <c:y val="-4.3467576352592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22.21</c:v>
                </c:pt>
                <c:pt idx="1">
                  <c:v>133.46799999999999</c:v>
                </c:pt>
                <c:pt idx="2">
                  <c:v>6146.8130000000001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0.3524003445621739</c:v>
                </c:pt>
                <c:pt idx="1">
                  <c:v>2.1177023497534546</c:v>
                </c:pt>
                <c:pt idx="2">
                  <c:v>97.529897305684372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40"/>
      <c:rotY val="1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26833429434806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20,490</a:t>
                    </a:r>
                    <a:r>
                      <a:rPr lang="en-US" dirty="0" smtClean="0"/>
                      <a:t>;</a:t>
                    </a:r>
                    <a:r>
                      <a:rPr lang="ru-RU" dirty="0" smtClean="0"/>
                      <a:t>  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494703898148323E-2"/>
                  <c:y val="6.70510474180631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133,468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024366086983242E-2"/>
                  <c:y val="-0.1341020948361265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6146,813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97,6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533387543228056"/>
                  <c:y val="3.316236196176736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20.49</c:v>
                </c:pt>
                <c:pt idx="1">
                  <c:v>133.46799999999999</c:v>
                </c:pt>
                <c:pt idx="2">
                  <c:v>6146.8130000000001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0.32519829716077603</c:v>
                </c:pt>
                <c:pt idx="1">
                  <c:v>2.1182804453613691</c:v>
                </c:pt>
                <c:pt idx="2">
                  <c:v>97.556521257477854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softEdge rad="12700"/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37023002172335467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91767581379846686"/>
          <c:h val="0.768327694835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6.9046701666717877E-2"/>
                  <c:y val="-0.488811940667742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02663297458675E-2"/>
                  <c:y val="0.165394343501233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563176195552846E-2"/>
                  <c:y val="-2.1588325424603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</c:v>
                </c:pt>
                <c:pt idx="1">
                  <c:v>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6300.7709999999997</c:v>
                </c:pt>
                <c:pt idx="1">
                  <c:v>4488.0649999999996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0.11707918978269552"/>
                  <c:y val="0.129015944799414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250229879895142"/>
                  <c:y val="-3.4703630976377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567709970759751E-2"/>
                  <c:y val="-2.63773088394625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</c:v>
                </c:pt>
                <c:pt idx="1">
                  <c:v>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6301.6109999999999</c:v>
                </c:pt>
                <c:pt idx="1">
                  <c:v>3065.2939999999999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dLbls>
            <c:dLbl>
              <c:idx val="0"/>
              <c:layout>
                <c:manualLayout>
                  <c:x val="8.4056854202960898E-2"/>
                  <c:y val="-0.27938112411194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807309826094973"/>
                  <c:y val="7.91862310787261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0583954028748572E-2"/>
                  <c:y val="-2.63773088394625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</c:v>
                </c:pt>
                <c:pt idx="1">
                  <c:v>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6302.491</c:v>
                </c:pt>
                <c:pt idx="1">
                  <c:v>4625.5860000000002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4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jpeg"/><Relationship Id="rId3" Type="http://schemas.openxmlformats.org/officeDocument/2006/relationships/chart" Target="../charts/chart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9.jpe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chart" Target="../charts/chart3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chart" Target="../charts/char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4.xml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11" Type="http://schemas.openxmlformats.org/officeDocument/2006/relationships/oleObject" Target="../embeddings/oleObject4.bin"/><Relationship Id="rId5" Type="http://schemas.openxmlformats.org/officeDocument/2006/relationships/chart" Target="../charts/chart8.xml"/><Relationship Id="rId10" Type="http://schemas.openxmlformats.org/officeDocument/2006/relationships/image" Target="../media/image25.emf"/><Relationship Id="rId4" Type="http://schemas.openxmlformats.org/officeDocument/2006/relationships/chart" Target="../charts/chart7.xml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9.png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3.xml"/><Relationship Id="rId21" Type="http://schemas.openxmlformats.org/officeDocument/2006/relationships/chart" Target="../charts/chart1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3.jpeg"/><Relationship Id="rId1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jpeg"/><Relationship Id="rId20" Type="http://schemas.openxmlformats.org/officeDocument/2006/relationships/chart" Target="../charts/char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31.jpeg"/><Relationship Id="rId5" Type="http://schemas.openxmlformats.org/officeDocument/2006/relationships/chart" Target="../charts/chart11.xml"/><Relationship Id="rId15" Type="http://schemas.openxmlformats.org/officeDocument/2006/relationships/image" Target="../media/image26.jpeg"/><Relationship Id="rId10" Type="http://schemas.openxmlformats.org/officeDocument/2006/relationships/image" Target="../media/image30.jpeg"/><Relationship Id="rId19" Type="http://schemas.microsoft.com/office/2007/relationships/hdphoto" Target="../media/hdphoto3.wdp"/><Relationship Id="rId4" Type="http://schemas.openxmlformats.org/officeDocument/2006/relationships/chart" Target="../charts/chart10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 БЮДЖЕТА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Иннокентьевского сельского поселения на 2025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2026-2027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88740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92595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58770"/>
            <a:ext cx="229525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поселений;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887741"/>
            <a:ext cx="59055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 в Вестнике сельского поселения и на официальном сайте администрации.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10788,836 тыс.руб.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10788,836 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2025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20632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9366,905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9366,905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2026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297036" y="4965186"/>
              <a:ext cx="1131513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797604" cy="2667942"/>
            <a:chOff x="183600" y="2626519"/>
            <a:chExt cx="3427188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10928,077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00" y="4191299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10928,077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2027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Иннокентьевское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1258887" y="2825629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165186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468249"/>
                </a:moveTo>
                <a:lnTo>
                  <a:pt x="215900" y="468249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468249"/>
                </a:lnTo>
                <a:lnTo>
                  <a:pt x="863600" y="468249"/>
                </a:lnTo>
                <a:lnTo>
                  <a:pt x="431800" y="900049"/>
                </a:lnTo>
                <a:lnTo>
                  <a:pt x="0" y="468249"/>
                </a:lnTo>
                <a:close/>
              </a:path>
            </a:pathLst>
          </a:custGeom>
          <a:solidFill>
            <a:srgbClr val="C7E6A4"/>
          </a:solidFill>
          <a:ln w="25400">
            <a:solidFill>
              <a:srgbClr val="43D12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038000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6555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624477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0000" y="1088740"/>
            <a:ext cx="2289326" cy="1710190"/>
          </a:xfrm>
          <a:prstGeom prst="roundRect">
            <a:avLst/>
          </a:prstGeom>
          <a:gradFill rotWithShape="0">
            <a:gsLst>
              <a:gs pos="0">
                <a:srgbClr val="43D126"/>
              </a:gs>
              <a:gs pos="0">
                <a:schemeClr val="accent5">
                  <a:hueOff val="-4966938"/>
                  <a:satOff val="19906"/>
                  <a:lumOff val="4314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-4966938"/>
                  <a:satOff val="19906"/>
                  <a:lumOff val="4314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2190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4011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631664"/>
            <a:ext cx="2808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 smtClean="0">
                <a:latin typeface="Arial"/>
                <a:cs typeface="Arial"/>
              </a:rPr>
              <a:t>Поступления от уплаты налогов, установленных Налоговым кодексом 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налогообложения;</a:t>
            </a:r>
            <a:endParaRPr lang="ru-RU" sz="1200" dirty="0" smtClean="0">
              <a:latin typeface="Arial"/>
              <a:cs typeface="Arial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единый </a:t>
            </a:r>
            <a:r>
              <a:rPr lang="ru-RU" sz="1200" dirty="0">
                <a:latin typeface="Arial"/>
                <a:cs typeface="Arial"/>
              </a:rPr>
              <a:t>сельскохозяйственный налог</a:t>
            </a:r>
            <a:r>
              <a:rPr lang="ru-RU" sz="1200" dirty="0" smtClean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транспортный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государственная пошлина.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49970" y="3631664"/>
            <a:ext cx="2808000" cy="1569660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 smtClean="0">
                <a:latin typeface="Arial"/>
                <a:cs typeface="Arial"/>
              </a:rPr>
              <a:t>РФ</a:t>
            </a:r>
            <a:r>
              <a:rPr lang="ru-RU" sz="1200" b="1" i="1" dirty="0" smtClean="0">
                <a:latin typeface="Arial"/>
                <a:cs typeface="Arial"/>
              </a:rPr>
              <a:t>:</a:t>
            </a:r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029970" y="3631664"/>
            <a:ext cx="2808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/>
              <a:t>Субвенции или субсидии </a:t>
            </a:r>
            <a:r>
              <a:rPr lang="ru-RU" altLang="ru-RU" sz="1200" dirty="0"/>
              <a:t>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193469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75334"/>
              </p:ext>
            </p:extLst>
          </p:nvPr>
        </p:nvGraphicFramePr>
        <p:xfrm>
          <a:off x="109801" y="2227806"/>
          <a:ext cx="8872689" cy="287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4488,065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3065,294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4625,586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4488,065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3065,294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4625,586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383,220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406,213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426,524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708,172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751,744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785,891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51,809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53,363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55,498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607,364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616,474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620,173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90395335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4237766854"/>
              </p:ext>
            </p:extLst>
          </p:nvPr>
        </p:nvGraphicFramePr>
        <p:xfrm>
          <a:off x="4712015" y="146308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422708289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7390"/>
              </p:ext>
            </p:extLst>
          </p:nvPr>
        </p:nvGraphicFramePr>
        <p:xfrm>
          <a:off x="6675630" y="4104075"/>
          <a:ext cx="2264426" cy="26814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Рисунок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38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8301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23515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59519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1743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44433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7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025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2026-2027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43326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49032"/>
              </p:ext>
            </p:extLst>
          </p:nvPr>
        </p:nvGraphicFramePr>
        <p:xfrm>
          <a:off x="108432" y="1725654"/>
          <a:ext cx="8919065" cy="345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394562"/>
                <a:gridCol w="675075"/>
                <a:gridCol w="742584"/>
                <a:gridCol w="652573"/>
              </a:tblGrid>
              <a:tr h="57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6300,771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6301,611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6302,491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26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20,490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22,210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22,210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8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133,468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133,468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133,468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504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15,628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15,628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15,628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504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на осуществление первичного воинского учета на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территориях, где отсутствуют военные комиссариаты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117,840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117,840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117,840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33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6146,813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6146,813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6146,813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438" y="0"/>
            <a:ext cx="9092125" cy="1577698"/>
            <a:chOff x="16438" y="0"/>
            <a:chExt cx="9092125" cy="157769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6438" y="0"/>
              <a:ext cx="9092125" cy="1372287"/>
              <a:chOff x="16438" y="0"/>
              <a:chExt cx="9092125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16438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29627" y="423536"/>
              <a:ext cx="8086766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25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2026-2027 гг.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3228515149"/>
              </p:ext>
            </p:extLst>
          </p:nvPr>
        </p:nvGraphicFramePr>
        <p:xfrm>
          <a:off x="4811954" y="144324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654448261"/>
              </p:ext>
            </p:extLst>
          </p:nvPr>
        </p:nvGraphicFramePr>
        <p:xfrm>
          <a:off x="1961710" y="4286523"/>
          <a:ext cx="4230469" cy="240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32554"/>
              </p:ext>
            </p:extLst>
          </p:nvPr>
        </p:nvGraphicFramePr>
        <p:xfrm>
          <a:off x="6597225" y="4104075"/>
          <a:ext cx="2418665" cy="1209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" name="Рисунок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1550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4250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4241229"/>
              </p:ext>
            </p:extLst>
          </p:nvPr>
        </p:nvGraphicFramePr>
        <p:xfrm>
          <a:off x="319868" y="150331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Проект бюджета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Иннокентьевского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2025 г. и плановый период 2026-2027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0850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положениями Бюджета      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Иннокентьевского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сельского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2027 гг.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eaLnBrk="1" hangingPunct="1">
              <a:lnSpc>
                <a:spcPts val="2163"/>
              </a:lnSpc>
              <a:defRPr/>
            </a:pPr>
            <a:endParaRPr lang="ru-RU" alt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 smtClean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Arial" charset="0"/>
              </a:rPr>
              <a:t>Структура отчета:</a:t>
            </a:r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3-12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14-20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21-27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28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</a:t>
                </a:r>
                <a:r>
                  <a:rPr lang="ru-RU" altLang="ru-RU" sz="1600" b="1" i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025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2026-2027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869579029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4025788270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131606634"/>
              </p:ext>
            </p:extLst>
          </p:nvPr>
        </p:nvGraphicFramePr>
        <p:xfrm>
          <a:off x="2411911" y="417494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05563"/>
              </p:ext>
            </p:extLst>
          </p:nvPr>
        </p:nvGraphicFramePr>
        <p:xfrm>
          <a:off x="6597225" y="4869160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500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" r:id="rId11" imgW="0" imgH="0" progId="">
                  <p:embed/>
                </p:oleObj>
              </mc:Choice>
              <mc:Fallback>
                <p:oleObj name="Image" r:id="rId11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solidFill>
            <a:schemeClr val="accent4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5491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Иннокентьевское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62301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000" y="1806878"/>
            <a:ext cx="8893783" cy="1937157"/>
            <a:chOff x="71500" y="1021832"/>
            <a:chExt cx="8893783" cy="1937157"/>
          </a:xfrm>
        </p:grpSpPr>
        <p:sp>
          <p:nvSpPr>
            <p:cNvPr id="40975" name="Line 27"/>
            <p:cNvSpPr>
              <a:spLocks noChangeShapeType="1"/>
            </p:cNvSpPr>
            <p:nvPr/>
          </p:nvSpPr>
          <p:spPr bwMode="auto">
            <a:xfrm>
              <a:off x="2411475" y="1988022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1500" y="1021832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72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85" y="1446398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187500" y="1021832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55" y="1520474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70000" y="2171989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19500" y="1030612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402000" y="2170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80" y="1375179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4535500" y="102183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4518000" y="2062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2" y="1373228"/>
              <a:ext cx="874753" cy="690595"/>
            </a:xfrm>
            <a:prstGeom prst="rect">
              <a:avLst/>
            </a:prstGeom>
          </p:spPr>
        </p:pic>
        <p:sp>
          <p:nvSpPr>
            <p:cNvPr id="63" name="Скругленный прямоугольник 62"/>
            <p:cNvSpPr/>
            <p:nvPr/>
          </p:nvSpPr>
          <p:spPr>
            <a:xfrm>
              <a:off x="5651500" y="1021832"/>
              <a:ext cx="1080000" cy="1928377"/>
            </a:xfrm>
            <a:prstGeom prst="roundRect">
              <a:avLst/>
            </a:prstGeom>
            <a:solidFill>
              <a:srgbClr val="C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5652000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Культура,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кинемато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-графия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00" y="1376408"/>
              <a:ext cx="820799" cy="648000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767500" y="1021832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769284" y="2170779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289" y="1396596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883500" y="1021832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885283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31" y="1306359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303500" y="1021832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286000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81" y="1188335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коммунальное хозяйство;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благоустройство;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7228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103"/>
              </p:ext>
            </p:extLst>
          </p:nvPr>
        </p:nvGraphicFramePr>
        <p:xfrm>
          <a:off x="87390" y="1763815"/>
          <a:ext cx="8919065" cy="434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69348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Решения Совета депутатов Иннокентьевского сельского поселения Николаевского муниципального района Хабаровского края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8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89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10788,836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9366,905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10928,077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8155,086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6791,340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7805,666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3194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1016,747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1016,747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1016,747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7030,157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5666,411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6730,919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4254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50,182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50,182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проведение выборов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89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117,840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043519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65738"/>
              </p:ext>
            </p:extLst>
          </p:nvPr>
        </p:nvGraphicFramePr>
        <p:xfrm>
          <a:off x="100862" y="1664675"/>
          <a:ext cx="8919065" cy="477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7200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Решения Совета депутатов Иннокентьевского сельского поселения Николаевского муниципального района Хабаровского края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50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71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213,628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326,628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326,628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1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15,628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15,628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15,628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1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1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1315,536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1368,218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1406,064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1315,536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1368,218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1406,064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644,867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315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644,867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315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91076" marR="91076" anchor="ctr" horzOverflow="overflow"/>
                </a:tc>
              </a:tr>
              <a:tr h="315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91076" marR="91076" anchor="ctr" horzOverflow="overflow"/>
                </a:tc>
              </a:tr>
              <a:tr h="315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00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276,879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3150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</a:tr>
              <a:tr h="274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070823" y="137228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736859714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1718551081"/>
              </p:ext>
            </p:extLst>
          </p:nvPr>
        </p:nvGraphicFramePr>
        <p:xfrm>
          <a:off x="4797025" y="161463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092610039"/>
              </p:ext>
            </p:extLst>
          </p:nvPr>
        </p:nvGraphicFramePr>
        <p:xfrm>
          <a:off x="2457784" y="398077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56466"/>
              </p:ext>
            </p:extLst>
          </p:nvPr>
        </p:nvGraphicFramePr>
        <p:xfrm>
          <a:off x="6675629" y="4644135"/>
          <a:ext cx="2432933" cy="1559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Рисунок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09418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640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634000"/>
            <a:ext cx="189310" cy="219600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45579"/>
              </p:ext>
            </p:extLst>
          </p:nvPr>
        </p:nvGraphicFramePr>
        <p:xfrm>
          <a:off x="161510" y="4644135"/>
          <a:ext cx="2430270" cy="1717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Рисунок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08755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4992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8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375"/>
                    </a14:imgEffect>
                    <a14:imgEffect>
                      <a14:saturation sat="225000"/>
                    </a14:imgEffect>
                    <a14:imgEffect>
                      <a14:brightnessContrast bright="-7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5" y="4613246"/>
            <a:ext cx="190500" cy="219075"/>
          </a:xfrm>
          <a:prstGeom prst="rect">
            <a:avLst/>
          </a:prstGeom>
          <a:solidFill>
            <a:schemeClr val="accent2"/>
          </a:solidFill>
          <a:extLst/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7868093"/>
              </p:ext>
            </p:extLst>
          </p:nvPr>
        </p:nvGraphicFramePr>
        <p:xfrm>
          <a:off x="4786525" y="152268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023012480"/>
              </p:ext>
            </p:extLst>
          </p:nvPr>
        </p:nvGraphicFramePr>
        <p:xfrm>
          <a:off x="139595" y="1517393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extLst>
      <p:ext uri="{BB962C8B-B14F-4D97-AF65-F5344CB8AC3E}">
        <p14:creationId xmlns:p14="http://schemas.microsoft.com/office/powerpoint/2010/main" val="9015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90710"/>
              </p:ext>
            </p:extLst>
          </p:nvPr>
        </p:nvGraphicFramePr>
        <p:xfrm>
          <a:off x="251523" y="1673806"/>
          <a:ext cx="8595953" cy="214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21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и модернизация спортивных детских площадок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реализации ТОС «Северянка», в рамках муниципальной программы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Озеленение сельского поселения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Уборка территорий на детских и спортивных площадках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и модернизация территорий детских и спортивных площадок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содержание мест захоронений, в рамках муниципальной программы</a:t>
                      </a:r>
                    </a:p>
                    <a:p>
                      <a:pPr marL="180975" marR="0" lvl="0" indent="-180975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в рамках муниципальной программы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73,967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208,310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232,590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75,000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644,867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8194" name="Picture 2" descr="O:\БЮДЖЕТНЫЙ ОТДЕЛ\ПОСЕЛЕНИЯ\ТОС\ТОС Иннокентьевка, Безопасный спорт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32159"/>
            <a:ext cx="3375374" cy="2295255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O:\БЮДЖЕТНЫЙ ОТДЕЛ\ПОСЕЛЕНИЯ\ТОС\ТОС Иннокентьевка, Безопасный спорт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09" y="4239775"/>
            <a:ext cx="3417395" cy="2294570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6342"/>
              </p:ext>
            </p:extLst>
          </p:nvPr>
        </p:nvGraphicFramePr>
        <p:xfrm>
          <a:off x="251519" y="1718810"/>
          <a:ext cx="8500437" cy="99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8935"/>
                <a:gridCol w="686326"/>
                <a:gridCol w="821342"/>
                <a:gridCol w="753834"/>
              </a:tblGrid>
              <a:tr h="24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1315,536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1368,218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1406,064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Содержание автомобильных дорог местного значения в границах населенного пункта, и сооружений на них (в пределах дорожного фонда), в рамках муниципальной программы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1315,536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1368,218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1406,064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9"/>
          <a:stretch/>
        </p:blipFill>
        <p:spPr>
          <a:xfrm>
            <a:off x="3164615" y="4011004"/>
            <a:ext cx="2791559" cy="246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 r="1116" b="5971"/>
          <a:stretch/>
        </p:blipFill>
        <p:spPr>
          <a:xfrm>
            <a:off x="431540" y="4149080"/>
            <a:ext cx="2604886" cy="220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6076220" y="4011004"/>
            <a:ext cx="2793060" cy="235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0629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Бюджетного послания Президента Российской Федерации от 01 декабря 2016 года 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Проекта Решения </a:t>
            </a:r>
            <a:r>
              <a:rPr lang="ru-RU" sz="1900" dirty="0">
                <a:solidFill>
                  <a:srgbClr val="000000"/>
                </a:solidFill>
              </a:rPr>
              <a:t>Совета депутатов </a:t>
            </a:r>
            <a:r>
              <a:rPr lang="ru-RU" sz="1900" dirty="0" smtClean="0">
                <a:solidFill>
                  <a:srgbClr val="000000"/>
                </a:solidFill>
              </a:rPr>
              <a:t>Иннокентьевского сельского </a:t>
            </a:r>
            <a:r>
              <a:rPr lang="ru-RU" sz="1900" dirty="0">
                <a:solidFill>
                  <a:srgbClr val="000000"/>
                </a:solidFill>
              </a:rPr>
              <a:t>поселения Николаевского района </a:t>
            </a:r>
            <a:r>
              <a:rPr lang="ru-RU" sz="1900" dirty="0" smtClean="0"/>
              <a:t>«</a:t>
            </a:r>
            <a:r>
              <a:rPr lang="ru-RU" sz="1900" dirty="0"/>
              <a:t>О бюджете </a:t>
            </a:r>
            <a:r>
              <a:rPr lang="ru-RU" sz="1900" dirty="0" smtClean="0"/>
              <a:t>Иннокентьевского </a:t>
            </a:r>
            <a:r>
              <a:rPr lang="ru-RU" sz="1900" dirty="0"/>
              <a:t>сельского поселения на </a:t>
            </a:r>
            <a:r>
              <a:rPr lang="ru-RU" sz="1900" dirty="0" smtClean="0"/>
              <a:t>2025 </a:t>
            </a:r>
            <a:r>
              <a:rPr lang="ru-RU" sz="1900" dirty="0"/>
              <a:t>год и плановый период </a:t>
            </a:r>
            <a:r>
              <a:rPr lang="ru-RU" sz="1900" dirty="0" smtClean="0"/>
              <a:t>2026 </a:t>
            </a:r>
            <a:r>
              <a:rPr lang="ru-RU" sz="1900" dirty="0"/>
              <a:t>и </a:t>
            </a:r>
            <a:r>
              <a:rPr lang="ru-RU" sz="1900" dirty="0" smtClean="0"/>
              <a:t>2027 </a:t>
            </a:r>
            <a:r>
              <a:rPr lang="ru-RU" sz="1900" dirty="0"/>
              <a:t>годов</a:t>
            </a:r>
            <a:r>
              <a:rPr lang="ru-RU" sz="1900" dirty="0" smtClean="0"/>
              <a:t>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</a:t>
            </a:r>
            <a:r>
              <a:rPr lang="ru-RU" sz="1900" dirty="0" smtClean="0">
                <a:solidFill>
                  <a:srgbClr val="000000"/>
                </a:solidFill>
              </a:rPr>
              <a:t>. </a:t>
            </a:r>
          </a:p>
          <a:p>
            <a:pPr indent="361950" algn="just">
              <a:defRPr/>
            </a:pPr>
            <a:r>
              <a:rPr lang="ru-RU" sz="1900" i="1" dirty="0" smtClean="0">
                <a:solidFill>
                  <a:srgbClr val="000000"/>
                </a:solidFill>
              </a:rPr>
              <a:t>                                                                                            И.А. Моисеенко</a:t>
            </a:r>
            <a:r>
              <a:rPr lang="ru-RU" sz="1900" i="1" dirty="0" smtClean="0">
                <a:solidFill>
                  <a:prstClr val="black"/>
                </a:solidFill>
              </a:rPr>
              <a:t>.</a:t>
            </a:r>
            <a:endParaRPr lang="ru-RU" sz="1900" i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Иннокентьевского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430789" y="1583795"/>
            <a:ext cx="182521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3,19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83795"/>
            <a:ext cx="2844808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</a:t>
            </a:r>
            <a:r>
              <a:rPr lang="ru-RU" altLang="ru-RU" sz="1500" b="1" i="1" dirty="0" smtClean="0">
                <a:solidFill>
                  <a:srgbClr val="FF0000"/>
                </a:solidFill>
              </a:rPr>
              <a:t>на 01.01.2024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418 человек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0400" y="2528900"/>
            <a:ext cx="3311525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2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Иннокентьевка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Сахаровка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612624" y="334800"/>
              <a:ext cx="5909696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Иннокентьевское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" y="3369600"/>
            <a:ext cx="7146794" cy="30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Иннокентьевского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24711"/>
              </p:ext>
            </p:extLst>
          </p:nvPr>
        </p:nvGraphicFramePr>
        <p:xfrm>
          <a:off x="350838" y="3969060"/>
          <a:ext cx="8429626" cy="2562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Arial"/>
                        </a:rPr>
                        <a:t>Моисеенко Ирина Александровна</a:t>
                      </a:r>
                      <a:endParaRPr lang="ru-RU"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682440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Иннокентьевка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Набережная, д. 15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8(42135)37-2-15</a:t>
                      </a:r>
                      <a:endParaRPr lang="ru-RU"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innok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-2014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@mail.ru 	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err="1" smtClean="0">
                          <a:latin typeface="+mn-lt"/>
                          <a:cs typeface="Arial"/>
                        </a:rPr>
                        <a:t>Пн-Чт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:</a:t>
                      </a:r>
                      <a:r>
                        <a:rPr lang="ru-RU" sz="1800" b="1" i="1" spc="-5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17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:15</a:t>
                      </a:r>
                      <a:endParaRPr lang="ru-RU" sz="1800" b="1" i="1" u="sng" baseline="30000" dirty="0" smtClean="0">
                        <a:latin typeface="+mn-lt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u="none" baseline="0" dirty="0" err="1" smtClean="0">
                          <a:latin typeface="+mn-lt"/>
                          <a:cs typeface="Arial"/>
                        </a:rPr>
                        <a:t>Пт</a:t>
                      </a:r>
                      <a:r>
                        <a:rPr lang="ru-RU" sz="1800" b="1" i="1" u="none" baseline="0" dirty="0" smtClean="0">
                          <a:latin typeface="+mn-lt"/>
                          <a:cs typeface="Arial"/>
                        </a:rPr>
                        <a:t>: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15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:00</a:t>
                      </a:r>
                      <a:endParaRPr sz="1800" i="1" u="none" baseline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bject 20"/>
          <p:cNvSpPr txBox="1">
            <a:spLocks noChangeArrowheads="1"/>
          </p:cNvSpPr>
          <p:nvPr/>
        </p:nvSpPr>
        <p:spPr bwMode="auto">
          <a:xfrm>
            <a:off x="4121949" y="158994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44878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endParaRPr lang="ru-RU" sz="1500" dirty="0" smtClean="0"/>
          </a:p>
          <a:p>
            <a:pPr algn="just" defTabSz="540000"/>
            <a:endParaRPr lang="ru-RU" sz="1500" dirty="0" smtClean="0"/>
          </a:p>
          <a:p>
            <a:pPr algn="just" defTabSz="540000"/>
            <a:r>
              <a:rPr lang="ru-RU" sz="1500" dirty="0" smtClean="0"/>
              <a:t>исполнении 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r>
              <a:rPr lang="ru-RU" sz="1500" b="1" i="1" dirty="0"/>
              <a:t>	</a:t>
            </a:r>
            <a:r>
              <a:rPr lang="ru-RU" sz="1500" b="1" i="1" dirty="0" smtClean="0"/>
              <a:t>						       Глава Иннокентьевского сельского поселения </a:t>
            </a:r>
          </a:p>
          <a:p>
            <a:pPr algn="just" defTabSz="540000"/>
            <a:r>
              <a:rPr lang="ru-RU" sz="1500" b="1" i="1" dirty="0" smtClean="0"/>
              <a:t>											</a:t>
            </a:r>
            <a:r>
              <a:rPr lang="ru-RU" sz="1500" b="1" i="1" dirty="0"/>
              <a:t> </a:t>
            </a:r>
            <a:r>
              <a:rPr lang="ru-RU" sz="1500" b="1" i="1" dirty="0" smtClean="0"/>
              <a:t>         	    И.А. Моисеенко  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Иннокентьевского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711858"/>
            <a:ext cx="65710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с Бюджетным посланием Президента </a:t>
            </a:r>
            <a:r>
              <a:rPr lang="ru-RU" sz="1500" dirty="0" smtClean="0">
                <a:solidFill>
                  <a:srgbClr val="000000"/>
                </a:solidFill>
              </a:rPr>
              <a:t>Российской </a:t>
            </a:r>
            <a:r>
              <a:rPr lang="ru-RU" sz="1500" dirty="0">
                <a:solidFill>
                  <a:srgbClr val="000000"/>
                </a:solidFill>
              </a:rPr>
              <a:t>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</a:t>
            </a:r>
            <a:r>
              <a:rPr lang="ru-RU" sz="1500" dirty="0" smtClean="0"/>
              <a:t>виде аналитического </a:t>
            </a:r>
            <a:r>
              <a:rPr lang="ru-RU" sz="1500" dirty="0"/>
              <a:t>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 информации о бюджете и отчете, о </a:t>
            </a:r>
            <a:r>
              <a:rPr lang="ru-RU" sz="1500" dirty="0" smtClean="0"/>
              <a:t>его</a:t>
            </a:r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Picture 2" descr="O:\ОТДЕЛ БУиО\ВАКУЛЮК Н.А\ФОТО\Фото Моисеенко Ирина Александр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1711857"/>
            <a:ext cx="1935215" cy="29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Иннокентьевского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841926"/>
              <a:ext cx="3375374" cy="14773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Иннокентьевского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Моисеенко Ирина Александровна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Иннокентьевского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 </a:t>
              </a:r>
              <a:r>
                <a:rPr lang="ru-RU" sz="1500" b="1" i="1" dirty="0" err="1" smtClean="0">
                  <a:solidFill>
                    <a:schemeClr val="bg1"/>
                  </a:solidFill>
                </a:rPr>
                <a:t>Иннокентьевского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25" y="139700"/>
            <a:ext cx="8794750" cy="1477328"/>
          </a:xfrm>
        </p:spPr>
        <p:txBody>
          <a:bodyPr/>
          <a:lstStyle/>
          <a:p>
            <a:r>
              <a:rPr lang="ru-RU" i="0" dirty="0" smtClean="0"/>
              <a:t>СОСТАВ ДЕПУТАТОВ </a:t>
            </a:r>
            <a:r>
              <a:rPr lang="ru-RU" i="0" dirty="0"/>
              <a:t>СОВЕТА ДЕПУТАТОВ</a:t>
            </a:r>
            <a:r>
              <a:rPr lang="ru-RU" b="0" i="0" dirty="0"/>
              <a:t/>
            </a:r>
            <a:br>
              <a:rPr lang="ru-RU" b="0" i="0" dirty="0"/>
            </a:br>
            <a:r>
              <a:rPr lang="ru-RU" i="0" dirty="0" smtClean="0"/>
              <a:t>ИННОКЕНТЬЕВСКОГО </a:t>
            </a:r>
            <a:r>
              <a:rPr lang="ru-RU" i="0" dirty="0"/>
              <a:t>СЕЛЬСКОГО ПОСЕЛЕНИЯ</a:t>
            </a:r>
            <a:r>
              <a:rPr lang="ru-RU" b="0" i="0" dirty="0"/>
              <a:t/>
            </a:r>
            <a:br>
              <a:rPr lang="ru-RU" b="0" i="0" dirty="0"/>
            </a:br>
            <a:r>
              <a:rPr lang="ru-RU" i="0" dirty="0"/>
              <a:t>НИКОЛАЕВСКОГО МУНИЦИПАЛЬНОГО РАЙОНА</a:t>
            </a:r>
            <a:r>
              <a:rPr lang="ru-RU" b="0" i="0" dirty="0"/>
              <a:t/>
            </a:r>
            <a:br>
              <a:rPr lang="ru-RU" b="0" i="0" dirty="0"/>
            </a:br>
            <a:r>
              <a:rPr lang="ru-RU" i="0" dirty="0"/>
              <a:t>ХАБАРОВСКОГО КРАЯ</a:t>
            </a:r>
            <a:endParaRPr lang="ru-RU" b="0" i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5" y="1943835"/>
            <a:ext cx="8629650" cy="2271391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1. </a:t>
            </a:r>
            <a:r>
              <a:rPr lang="ru-RU" dirty="0" err="1">
                <a:latin typeface="Book Antiqua" panose="02040602050305030304" pitchFamily="18" charset="0"/>
              </a:rPr>
              <a:t>Минжулин</a:t>
            </a:r>
            <a:r>
              <a:rPr lang="ru-RU" dirty="0">
                <a:latin typeface="Book Antiqua" panose="02040602050305030304" pitchFamily="18" charset="0"/>
              </a:rPr>
              <a:t> Владимир Петрович</a:t>
            </a:r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2. Протас Александр </a:t>
            </a:r>
            <a:r>
              <a:rPr lang="ru-RU" dirty="0" smtClean="0">
                <a:latin typeface="Book Antiqua" panose="02040602050305030304" pitchFamily="18" charset="0"/>
              </a:rPr>
              <a:t>Александрович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3. Дайнеко Фатима Сергеевна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4</a:t>
            </a:r>
            <a:r>
              <a:rPr lang="ru-RU" dirty="0">
                <a:latin typeface="Book Antiqua" panose="02040602050305030304" pitchFamily="18" charset="0"/>
              </a:rPr>
              <a:t>. Швецов Сергей </a:t>
            </a:r>
            <a:r>
              <a:rPr lang="ru-RU" dirty="0" smtClean="0">
                <a:latin typeface="Book Antiqua" panose="02040602050305030304" pitchFamily="18" charset="0"/>
              </a:rPr>
              <a:t>Николаевич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5. </a:t>
            </a:r>
            <a:r>
              <a:rPr lang="ru-RU" dirty="0" err="1" smtClean="0">
                <a:latin typeface="Book Antiqua" panose="02040602050305030304" pitchFamily="18" charset="0"/>
              </a:rPr>
              <a:t>Калистрат</a:t>
            </a:r>
            <a:r>
              <a:rPr lang="ru-RU" dirty="0" smtClean="0">
                <a:latin typeface="Book Antiqua" panose="02040602050305030304" pitchFamily="18" charset="0"/>
              </a:rPr>
              <a:t> Михаил Витальевич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6. Корниенко Яков Олегович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7. Куц Алина Александровна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9020"/>
            <a:ext cx="4572000" cy="3236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7197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smtClean="0"/>
              <a:t>софинансирование </a:t>
            </a:r>
            <a:r>
              <a:rPr lang="ru-RU" sz="1300" dirty="0"/>
              <a:t>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8030</TotalTime>
  <Words>2376</Words>
  <Application>Microsoft Office PowerPoint</Application>
  <PresentationFormat>Экран (4:3)</PresentationFormat>
  <Paragraphs>696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ДЕПУТАТОВ СОВЕТА ДЕПУТАТОВ ИННОКЕНТЬЕВСКОГО СЕЛЬСКОГО ПОСЕЛЕНИЯ НИКОЛАЕВСКОГО МУНИЦИПАЛЬНОГО РАЙОНА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FilippovaAG</cp:lastModifiedBy>
  <cp:revision>656</cp:revision>
  <cp:lastPrinted>2018-03-19T02:30:59Z</cp:lastPrinted>
  <dcterms:created xsi:type="dcterms:W3CDTF">2011-08-02T04:08:30Z</dcterms:created>
  <dcterms:modified xsi:type="dcterms:W3CDTF">2024-12-02T03:30:21Z</dcterms:modified>
</cp:coreProperties>
</file>